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9" r:id="rId8"/>
    <p:sldId id="263" r:id="rId9"/>
    <p:sldId id="268" r:id="rId10"/>
    <p:sldId id="270" r:id="rId11"/>
    <p:sldId id="264" r:id="rId12"/>
    <p:sldId id="271" r:id="rId13"/>
    <p:sldId id="265" r:id="rId14"/>
    <p:sldId id="272" r:id="rId15"/>
    <p:sldId id="266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DBE47F0-167B-4879-AA25-47EC9F27F2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2B7CFCC-5E8E-495E-98A4-F07EE2104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AD2F329-F0CC-42AB-B2EE-627D5E55E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456922D-925B-49E5-9E79-0E768FEAA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C42A28E-DA37-4459-96E1-B3BEE771A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09717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D318B65-B8D3-490C-B946-5583812B6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1CAEDB53-FB9D-432B-A67B-6C99664641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E44DC9E-C2DC-4468-A9F0-ACEC77F5A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088282B-F1A3-4DDD-BB5C-2A5C94798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8A9DD03-7FD2-45C4-A56D-2E83F2EF8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37045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B1399685-4E3C-4FEF-80E5-C733760CA3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BD15461E-968D-4E64-8102-A85D07C0CF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CD4201A-2DE4-42EE-96B6-2A24454BA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707C744-E590-48F4-8998-1B00C381A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2C3D7A1-6066-433C-A3C8-618DD8059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97752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6B2C864-83F0-4F08-90C1-1FF417DB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85E27A9-57D1-4E78-A4F5-65EB3D0CD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3B5CEE6-9610-4B0D-B048-F8A82E5F6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71C93EC-DE00-42F7-98E2-0413F857B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F8E8467-3BC1-49CD-8E9A-9E0A732A3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53162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8E05BEE-7A76-4342-B6E9-EEE1279BC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045F685C-B31F-4288-9FA6-B690A68E8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6BEF0DD-B232-42B4-9ABF-79AB1BB2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D6D4EC9-B19A-486C-BB1E-4EAF8C7E2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DF9DD10-B6D3-4F88-A349-CC850892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95052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FDA7B9-A97D-46F5-A806-F48CC27D2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2F0131E-B20E-4E43-895D-2B71FF63D1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9531DEE0-6BE9-45ED-8011-4C37E53B9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6FF77512-B763-4DEF-A628-6277A3FC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3A1FFD6E-C183-48F1-9A2B-0BFDF6FBB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64484C0F-3BDA-4039-AD30-7DF56C576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39685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1A93F56-C1C1-45D9-89BC-2CD536B60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A7977B2-2BDC-4F68-8B0F-012784406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9C0E67B4-35F3-4B4C-B294-DC3880F3A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6A94ABDA-107D-4478-940F-4D73D48CE3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6D75725B-6329-4BF0-8C9A-AB1971CE74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6B76932A-B40A-4923-8D40-0FA3C1944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E34DC9FF-F9E9-4EC0-8D46-E36C5E388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CF4EDC29-349C-48F8-80F8-3CFEFC086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191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25A0C1-090A-49EA-AD0C-36235104C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8A475926-5DEC-4BAF-B177-A6C9254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CB66A147-F1AB-4C7F-8C02-1A59F4D09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9BD76E70-5644-468C-AAA4-59C67CE8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005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902EFD64-25C7-4C74-87D8-71DADDBBC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DAC863BB-F184-46C7-86B8-9CAA716CC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6ABDA8E3-E3AB-4D8F-A927-5F3E5EABC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895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6080C8-D6F4-46D5-A6E4-D50BF0642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7E7100F-145C-4BEA-BBCF-A6F4D9E23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EEB6833A-0FC8-4532-8F22-0786B62EB8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E7D0F856-6D20-40FB-90C8-BE57CE444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0EB3C85F-085D-46D1-B8BC-9E83FE6A5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84CD955-93E0-4EC6-8D48-C62B33338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32455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2A6A6A3-6976-46F5-AF5F-885F3F89A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4C2C82A1-BC7B-473A-9779-C7456D9CD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B8FC07EA-E7FE-45D7-831E-DA0F75C99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6C8D288D-5EE2-45B7-9CE1-CE0C9A420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D16E1C82-1A5B-4C3E-8B33-0A94A3C0D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9DC84AA-1F31-4849-AA2B-465B24014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14431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166F55FD-03CA-49C9-96F0-4C546BF95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32F3B84-1031-4C61-9939-53384B573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C36CEC1-71A7-4E11-8A22-975C0CB6B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418BB-A8B9-40F6-ADA0-52EB9A8768BC}" type="datetimeFigureOut">
              <a:rPr lang="cs-CZ" smtClean="0"/>
              <a:t>08.02.2022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3E74112-362D-4281-AFB1-F9601A449B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91B302DF-36B7-424B-BF1F-D9D19C40D7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07E55-4058-483A-95D4-EDC3A4B2F4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00333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Teorie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</a:t>
            </a:r>
            <a:r>
              <a:rPr lang="cs-CZ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ází</a:t>
            </a:r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Ⅱ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6096B87-3A7F-421D-802F-721631B2E4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87838"/>
            <a:ext cx="9144000" cy="1655762"/>
          </a:xfrm>
        </p:spPr>
        <p:txBody>
          <a:bodyPr>
            <a:normAutofit/>
          </a:bodyPr>
          <a:lstStyle/>
          <a:p>
            <a:r>
              <a:rPr lang="cs-CZ" sz="1800" dirty="0"/>
              <a:t>Vypracoval:</a:t>
            </a:r>
            <a:r>
              <a:rPr lang="en-US" sz="1800" dirty="0"/>
              <a:t> Martin </a:t>
            </a:r>
            <a:r>
              <a:rPr lang="en-US" sz="1800" dirty="0" err="1"/>
              <a:t>Bartu</a:t>
            </a:r>
            <a:r>
              <a:rPr lang="cs-CZ" sz="1800" dirty="0"/>
              <a:t>šek, Adam Brychta</a:t>
            </a:r>
          </a:p>
        </p:txBody>
      </p:sp>
    </p:spTree>
    <p:extLst>
      <p:ext uri="{BB962C8B-B14F-4D97-AF65-F5344CB8AC3E}">
        <p14:creationId xmlns:p14="http://schemas.microsoft.com/office/powerpoint/2010/main" val="349202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Kartézský součin</a:t>
            </a:r>
          </a:p>
        </p:txBody>
      </p:sp>
      <p:graphicFrame>
        <p:nvGraphicFramePr>
          <p:cNvPr id="9" name="Zástupný symbol pro obsah 3">
            <a:extLst>
              <a:ext uri="{FF2B5EF4-FFF2-40B4-BE49-F238E27FC236}">
                <a16:creationId xmlns:a16="http://schemas.microsoft.com/office/drawing/2014/main" id="{116822CB-C24D-4EA8-AD24-510706492790}"/>
              </a:ext>
            </a:extLst>
          </p:cNvPr>
          <p:cNvGraphicFramePr>
            <a:graphicFrameLocks/>
          </p:cNvGraphicFramePr>
          <p:nvPr/>
        </p:nvGraphicFramePr>
        <p:xfrm>
          <a:off x="2784607" y="2030660"/>
          <a:ext cx="193000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429216265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4156737798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3267983678"/>
                    </a:ext>
                  </a:extLst>
                </a:gridCol>
              </a:tblGrid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5186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02841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241741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592972"/>
                  </a:ext>
                </a:extLst>
              </a:tr>
            </a:tbl>
          </a:graphicData>
        </a:graphic>
      </p:graphicFrame>
      <p:graphicFrame>
        <p:nvGraphicFramePr>
          <p:cNvPr id="10" name="Tabulka 9">
            <a:extLst>
              <a:ext uri="{FF2B5EF4-FFF2-40B4-BE49-F238E27FC236}">
                <a16:creationId xmlns:a16="http://schemas.microsoft.com/office/drawing/2014/main" id="{BBF614E9-C7D7-4A48-94C6-8FC940E9D400}"/>
              </a:ext>
            </a:extLst>
          </p:cNvPr>
          <p:cNvGraphicFramePr>
            <a:graphicFrameLocks noGrp="1"/>
          </p:cNvGraphicFramePr>
          <p:nvPr/>
        </p:nvGraphicFramePr>
        <p:xfrm>
          <a:off x="2784603" y="3861414"/>
          <a:ext cx="193000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246146398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2884854862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27358485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766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7870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196822"/>
                  </a:ext>
                </a:extLst>
              </a:tr>
            </a:tbl>
          </a:graphicData>
        </a:graphic>
      </p:graphicFrame>
      <p:sp>
        <p:nvSpPr>
          <p:cNvPr id="11" name="TextovéPole 10">
            <a:extLst>
              <a:ext uri="{FF2B5EF4-FFF2-40B4-BE49-F238E27FC236}">
                <a16:creationId xmlns:a16="http://schemas.microsoft.com/office/drawing/2014/main" id="{E52CF1EE-76C3-483A-955E-6BC39D7C309C}"/>
              </a:ext>
            </a:extLst>
          </p:cNvPr>
          <p:cNvSpPr txBox="1"/>
          <p:nvPr/>
        </p:nvSpPr>
        <p:spPr>
          <a:xfrm>
            <a:off x="2784603" y="1695779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R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F1A81751-CB0A-4B31-80E5-4DCCEF40EBD1}"/>
              </a:ext>
            </a:extLst>
          </p:cNvPr>
          <p:cNvSpPr txBox="1"/>
          <p:nvPr/>
        </p:nvSpPr>
        <p:spPr>
          <a:xfrm>
            <a:off x="2784603" y="3545345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ovéPole 18">
                <a:extLst>
                  <a:ext uri="{FF2B5EF4-FFF2-40B4-BE49-F238E27FC236}">
                    <a16:creationId xmlns:a16="http://schemas.microsoft.com/office/drawing/2014/main" id="{DEFB990B-5905-4A79-817D-44F37DFA2CBB}"/>
                  </a:ext>
                </a:extLst>
              </p:cNvPr>
              <p:cNvSpPr txBox="1"/>
              <p:nvPr/>
            </p:nvSpPr>
            <p:spPr>
              <a:xfrm>
                <a:off x="5507715" y="1695779"/>
                <a:ext cx="11744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cs-CZ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cs-CZ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19" name="TextovéPole 18">
                <a:extLst>
                  <a:ext uri="{FF2B5EF4-FFF2-40B4-BE49-F238E27FC236}">
                    <a16:creationId xmlns:a16="http://schemas.microsoft.com/office/drawing/2014/main" id="{DEFB990B-5905-4A79-817D-44F37DFA2C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7715" y="1695779"/>
                <a:ext cx="1174459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0" name="Tabulka 19">
            <a:extLst>
              <a:ext uri="{FF2B5EF4-FFF2-40B4-BE49-F238E27FC236}">
                <a16:creationId xmlns:a16="http://schemas.microsoft.com/office/drawing/2014/main" id="{EFA4EC18-0938-439C-9AFA-A9D23F32C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1595662"/>
              </p:ext>
            </p:extLst>
          </p:nvPr>
        </p:nvGraphicFramePr>
        <p:xfrm>
          <a:off x="5747268" y="2050646"/>
          <a:ext cx="4234578" cy="38734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763">
                  <a:extLst>
                    <a:ext uri="{9D8B030D-6E8A-4147-A177-3AD203B41FA5}">
                      <a16:colId xmlns:a16="http://schemas.microsoft.com/office/drawing/2014/main" val="2556423056"/>
                    </a:ext>
                  </a:extLst>
                </a:gridCol>
                <a:gridCol w="705763">
                  <a:extLst>
                    <a:ext uri="{9D8B030D-6E8A-4147-A177-3AD203B41FA5}">
                      <a16:colId xmlns:a16="http://schemas.microsoft.com/office/drawing/2014/main" val="3357131672"/>
                    </a:ext>
                  </a:extLst>
                </a:gridCol>
                <a:gridCol w="705763">
                  <a:extLst>
                    <a:ext uri="{9D8B030D-6E8A-4147-A177-3AD203B41FA5}">
                      <a16:colId xmlns:a16="http://schemas.microsoft.com/office/drawing/2014/main" val="493666892"/>
                    </a:ext>
                  </a:extLst>
                </a:gridCol>
                <a:gridCol w="705763">
                  <a:extLst>
                    <a:ext uri="{9D8B030D-6E8A-4147-A177-3AD203B41FA5}">
                      <a16:colId xmlns:a16="http://schemas.microsoft.com/office/drawing/2014/main" val="1032674532"/>
                    </a:ext>
                  </a:extLst>
                </a:gridCol>
                <a:gridCol w="705763">
                  <a:extLst>
                    <a:ext uri="{9D8B030D-6E8A-4147-A177-3AD203B41FA5}">
                      <a16:colId xmlns:a16="http://schemas.microsoft.com/office/drawing/2014/main" val="3418947894"/>
                    </a:ext>
                  </a:extLst>
                </a:gridCol>
                <a:gridCol w="705763">
                  <a:extLst>
                    <a:ext uri="{9D8B030D-6E8A-4147-A177-3AD203B41FA5}">
                      <a16:colId xmlns:a16="http://schemas.microsoft.com/office/drawing/2014/main" val="2128943616"/>
                    </a:ext>
                  </a:extLst>
                </a:gridCol>
              </a:tblGrid>
              <a:tr h="553343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150285"/>
                  </a:ext>
                </a:extLst>
              </a:tr>
              <a:tr h="553343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072969"/>
                  </a:ext>
                </a:extLst>
              </a:tr>
              <a:tr h="553343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1951404"/>
                  </a:ext>
                </a:extLst>
              </a:tr>
              <a:tr h="553343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495835"/>
                  </a:ext>
                </a:extLst>
              </a:tr>
              <a:tr h="553343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9630823"/>
                  </a:ext>
                </a:extLst>
              </a:tr>
              <a:tr h="553343"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9800994"/>
                  </a:ext>
                </a:extLst>
              </a:tr>
              <a:tr h="553343"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16292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9637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Relační algebra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ástupný symbol pro obsah 2">
                <a:extLst>
                  <a:ext uri="{FF2B5EF4-FFF2-40B4-BE49-F238E27FC236}">
                    <a16:creationId xmlns:a16="http://schemas.microsoft.com/office/drawing/2014/main" id="{AD5F57A5-2A23-4098-A318-B8C5069A46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86643" y="1597415"/>
                <a:ext cx="10018713" cy="463351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cs-CZ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Projekce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cs-CZ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∏</m:t>
                        </m:r>
                      </m:e>
                      <m:sub>
                        <m:r>
                          <a:rPr lang="cs-CZ" sz="2000" b="1" i="1">
                            <a:latin typeface="Cambria Math" panose="02040503050406030204" pitchFamily="18" charset="0"/>
                          </a:rPr>
                          <m:t>𝑨</m:t>
                        </m:r>
                        <m:r>
                          <a:rPr lang="cs-CZ" sz="2000" b="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cs-CZ" sz="2000" b="1" i="1">
                            <a:latin typeface="Cambria Math" panose="02040503050406030204" pitchFamily="18" charset="0"/>
                          </a:rPr>
                          <m:t>𝑪</m:t>
                        </m:r>
                      </m:sub>
                    </m:sSub>
                  </m:oMath>
                </a14:m>
                <a:endParaRPr lang="cs-CZ" sz="20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• z původní množiny záznamů vrátí pouze vybrané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atributy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– za SELECT je uveden seznam polí (atributů), která se zahrnou do výsledné množiny záznamů: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SELECT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Zakaznik_Prijmeni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Zakaznik_Jmeno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FROM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Tab_Zakaznici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ORDER BY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Zakaznik_Prijmeni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Zakaznik_Jmeno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;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– klausule ORDER BY uspořádá data abecedně podle pole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Zákazník_Příjmení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 následně podle 	pole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Zákazník_Jméno</a:t>
                </a:r>
                <a:endParaRPr lang="cs-CZ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Zástupný symbol pro obsah 2">
                <a:extLst>
                  <a:ext uri="{FF2B5EF4-FFF2-40B4-BE49-F238E27FC236}">
                    <a16:creationId xmlns:a16="http://schemas.microsoft.com/office/drawing/2014/main" id="{AD5F57A5-2A23-4098-A318-B8C5069A46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6643" y="1597415"/>
                <a:ext cx="10018713" cy="4633519"/>
              </a:xfrm>
              <a:prstGeom prst="rect">
                <a:avLst/>
              </a:prstGeom>
              <a:blipFill>
                <a:blip r:embed="rId3"/>
                <a:stretch>
                  <a:fillRect l="-608" t="-1316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93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Projekce</a:t>
            </a:r>
          </a:p>
        </p:txBody>
      </p:sp>
      <p:graphicFrame>
        <p:nvGraphicFramePr>
          <p:cNvPr id="13" name="Zástupný symbol pro obsah 3">
            <a:extLst>
              <a:ext uri="{FF2B5EF4-FFF2-40B4-BE49-F238E27FC236}">
                <a16:creationId xmlns:a16="http://schemas.microsoft.com/office/drawing/2014/main" id="{8ACAC9B9-64A0-4D65-B2D0-2E7F572B4F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3303211"/>
              </p:ext>
            </p:extLst>
          </p:nvPr>
        </p:nvGraphicFramePr>
        <p:xfrm>
          <a:off x="3254391" y="2148106"/>
          <a:ext cx="193000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429216265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4156737798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3267983678"/>
                    </a:ext>
                  </a:extLst>
                </a:gridCol>
              </a:tblGrid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5186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02841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241741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592972"/>
                  </a:ext>
                </a:extLst>
              </a:tr>
            </a:tbl>
          </a:graphicData>
        </a:graphic>
      </p:graphicFrame>
      <p:graphicFrame>
        <p:nvGraphicFramePr>
          <p:cNvPr id="14" name="Tabulka 13">
            <a:extLst>
              <a:ext uri="{FF2B5EF4-FFF2-40B4-BE49-F238E27FC236}">
                <a16:creationId xmlns:a16="http://schemas.microsoft.com/office/drawing/2014/main" id="{AF2C2843-DA53-4DDC-8E31-915580EBC6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6750448"/>
              </p:ext>
            </p:extLst>
          </p:nvPr>
        </p:nvGraphicFramePr>
        <p:xfrm>
          <a:off x="3254387" y="3978860"/>
          <a:ext cx="128667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246146398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2884854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766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7870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196822"/>
                  </a:ext>
                </a:extLst>
              </a:tr>
            </a:tbl>
          </a:graphicData>
        </a:graphic>
      </p:graphicFrame>
      <p:sp>
        <p:nvSpPr>
          <p:cNvPr id="15" name="TextovéPole 14">
            <a:extLst>
              <a:ext uri="{FF2B5EF4-FFF2-40B4-BE49-F238E27FC236}">
                <a16:creationId xmlns:a16="http://schemas.microsoft.com/office/drawing/2014/main" id="{0EE5ED3C-4DAB-406B-B7DA-0C97EA33D5A3}"/>
              </a:ext>
            </a:extLst>
          </p:cNvPr>
          <p:cNvSpPr txBox="1"/>
          <p:nvPr/>
        </p:nvSpPr>
        <p:spPr>
          <a:xfrm>
            <a:off x="3254387" y="1813225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R</a:t>
            </a:r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3B46517E-C92E-4007-8060-14966655252D}"/>
              </a:ext>
            </a:extLst>
          </p:cNvPr>
          <p:cNvSpPr txBox="1"/>
          <p:nvPr/>
        </p:nvSpPr>
        <p:spPr>
          <a:xfrm>
            <a:off x="3254387" y="3662791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ovéPole 16">
                <a:extLst>
                  <a:ext uri="{FF2B5EF4-FFF2-40B4-BE49-F238E27FC236}">
                    <a16:creationId xmlns:a16="http://schemas.microsoft.com/office/drawing/2014/main" id="{2F49517B-C4A0-460F-A6E9-F1C56A8F1DD3}"/>
                  </a:ext>
                </a:extLst>
              </p:cNvPr>
              <p:cNvSpPr txBox="1"/>
              <p:nvPr/>
            </p:nvSpPr>
            <p:spPr>
              <a:xfrm>
                <a:off x="6139995" y="2148106"/>
                <a:ext cx="1097094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cs-CZ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∏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cs-CZ" dirty="0"/>
                  <a:t> (R)</a:t>
                </a:r>
              </a:p>
            </p:txBody>
          </p:sp>
        </mc:Choice>
        <mc:Fallback xmlns="">
          <p:sp>
            <p:nvSpPr>
              <p:cNvPr id="17" name="TextovéPole 16">
                <a:extLst>
                  <a:ext uri="{FF2B5EF4-FFF2-40B4-BE49-F238E27FC236}">
                    <a16:creationId xmlns:a16="http://schemas.microsoft.com/office/drawing/2014/main" id="{2F49517B-C4A0-460F-A6E9-F1C56A8F1D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9995" y="2148106"/>
                <a:ext cx="1097094" cy="381515"/>
              </a:xfrm>
              <a:prstGeom prst="rect">
                <a:avLst/>
              </a:prstGeom>
              <a:blipFill>
                <a:blip r:embed="rId3"/>
                <a:stretch>
                  <a:fillRect l="-1667" t="-6349" b="-22222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8" name="Tabulka 17">
            <a:extLst>
              <a:ext uri="{FF2B5EF4-FFF2-40B4-BE49-F238E27FC236}">
                <a16:creationId xmlns:a16="http://schemas.microsoft.com/office/drawing/2014/main" id="{03CC4665-00EC-4FCA-8A37-0A47D523A9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101465"/>
              </p:ext>
            </p:extLst>
          </p:nvPr>
        </p:nvGraphicFramePr>
        <p:xfrm>
          <a:off x="6196203" y="2529621"/>
          <a:ext cx="1097094" cy="16946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547">
                  <a:extLst>
                    <a:ext uri="{9D8B030D-6E8A-4147-A177-3AD203B41FA5}">
                      <a16:colId xmlns:a16="http://schemas.microsoft.com/office/drawing/2014/main" val="764656266"/>
                    </a:ext>
                  </a:extLst>
                </a:gridCol>
                <a:gridCol w="548547">
                  <a:extLst>
                    <a:ext uri="{9D8B030D-6E8A-4147-A177-3AD203B41FA5}">
                      <a16:colId xmlns:a16="http://schemas.microsoft.com/office/drawing/2014/main" val="251705039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156669"/>
                  </a:ext>
                </a:extLst>
              </a:tr>
              <a:tr h="442966">
                <a:tc>
                  <a:txBody>
                    <a:bodyPr/>
                    <a:lstStyle/>
                    <a:p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465086"/>
                  </a:ext>
                </a:extLst>
              </a:tr>
              <a:tr h="442966">
                <a:tc>
                  <a:txBody>
                    <a:bodyPr/>
                    <a:lstStyle/>
                    <a:p>
                      <a:r>
                        <a:rPr lang="cs-C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894513"/>
                  </a:ext>
                </a:extLst>
              </a:tr>
              <a:tr h="442966">
                <a:tc>
                  <a:txBody>
                    <a:bodyPr/>
                    <a:lstStyle/>
                    <a:p>
                      <a:r>
                        <a:rPr lang="cs-CZ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774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2477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Relační algebra</a:t>
            </a:r>
          </a:p>
        </p:txBody>
      </p:sp>
      <p:sp>
        <p:nvSpPr>
          <p:cNvPr id="5" name="Zástupný symbol pro obsah 2">
            <a:extLst>
              <a:ext uri="{FF2B5EF4-FFF2-40B4-BE49-F238E27FC236}">
                <a16:creationId xmlns:a16="http://schemas.microsoft.com/office/drawing/2014/main" id="{AD5F57A5-2A23-4098-A318-B8C5069A468B}"/>
              </a:ext>
            </a:extLst>
          </p:cNvPr>
          <p:cNvSpPr txBox="1">
            <a:spLocks/>
          </p:cNvSpPr>
          <p:nvPr/>
        </p:nvSpPr>
        <p:spPr>
          <a:xfrm>
            <a:off x="1086643" y="1597415"/>
            <a:ext cx="10018713" cy="4633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cs-CZ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Selekce (restrikce) - 𝜎_(𝐵=𝑏)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omezení množiny záznamů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pracuje pouze nad jedinou množinou záznamů (tou může být i dotaz založený na mnoha množinách záznamů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– k restrikci slouží klausule WHERE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SELECT * 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FROM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Tab_Zakaznic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WHERE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Zakaznik_Prijmeni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´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Vopršálek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´;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(* značí, že mají být vybrány všechny atributy ze seznamu tabulek v klausuli FROM)</a:t>
            </a:r>
            <a:endParaRPr lang="cs-CZ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374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Selekce</a:t>
            </a:r>
          </a:p>
        </p:txBody>
      </p:sp>
      <p:graphicFrame>
        <p:nvGraphicFramePr>
          <p:cNvPr id="13" name="Zástupný symbol pro obsah 3">
            <a:extLst>
              <a:ext uri="{FF2B5EF4-FFF2-40B4-BE49-F238E27FC236}">
                <a16:creationId xmlns:a16="http://schemas.microsoft.com/office/drawing/2014/main" id="{8ACAC9B9-64A0-4D65-B2D0-2E7F572B4F63}"/>
              </a:ext>
            </a:extLst>
          </p:cNvPr>
          <p:cNvGraphicFramePr>
            <a:graphicFrameLocks/>
          </p:cNvGraphicFramePr>
          <p:nvPr/>
        </p:nvGraphicFramePr>
        <p:xfrm>
          <a:off x="3254391" y="2148106"/>
          <a:ext cx="193000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429216265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4156737798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3267983678"/>
                    </a:ext>
                  </a:extLst>
                </a:gridCol>
              </a:tblGrid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5186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02841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241741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592972"/>
                  </a:ext>
                </a:extLst>
              </a:tr>
            </a:tbl>
          </a:graphicData>
        </a:graphic>
      </p:graphicFrame>
      <p:graphicFrame>
        <p:nvGraphicFramePr>
          <p:cNvPr id="14" name="Tabulka 13">
            <a:extLst>
              <a:ext uri="{FF2B5EF4-FFF2-40B4-BE49-F238E27FC236}">
                <a16:creationId xmlns:a16="http://schemas.microsoft.com/office/drawing/2014/main" id="{AF2C2843-DA53-4DDC-8E31-915580EBC60B}"/>
              </a:ext>
            </a:extLst>
          </p:cNvPr>
          <p:cNvGraphicFramePr>
            <a:graphicFrameLocks noGrp="1"/>
          </p:cNvGraphicFramePr>
          <p:nvPr/>
        </p:nvGraphicFramePr>
        <p:xfrm>
          <a:off x="3254387" y="3978860"/>
          <a:ext cx="128667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246146398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2884854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766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7870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196822"/>
                  </a:ext>
                </a:extLst>
              </a:tr>
            </a:tbl>
          </a:graphicData>
        </a:graphic>
      </p:graphicFrame>
      <p:sp>
        <p:nvSpPr>
          <p:cNvPr id="15" name="TextovéPole 14">
            <a:extLst>
              <a:ext uri="{FF2B5EF4-FFF2-40B4-BE49-F238E27FC236}">
                <a16:creationId xmlns:a16="http://schemas.microsoft.com/office/drawing/2014/main" id="{0EE5ED3C-4DAB-406B-B7DA-0C97EA33D5A3}"/>
              </a:ext>
            </a:extLst>
          </p:cNvPr>
          <p:cNvSpPr txBox="1"/>
          <p:nvPr/>
        </p:nvSpPr>
        <p:spPr>
          <a:xfrm>
            <a:off x="3254387" y="1813225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R</a:t>
            </a:r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3B46517E-C92E-4007-8060-14966655252D}"/>
              </a:ext>
            </a:extLst>
          </p:cNvPr>
          <p:cNvSpPr txBox="1"/>
          <p:nvPr/>
        </p:nvSpPr>
        <p:spPr>
          <a:xfrm>
            <a:off x="3254387" y="3662791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ovéPole 8">
                <a:extLst>
                  <a:ext uri="{FF2B5EF4-FFF2-40B4-BE49-F238E27FC236}">
                    <a16:creationId xmlns:a16="http://schemas.microsoft.com/office/drawing/2014/main" id="{B4D90324-BC5F-4C3B-A212-D10187EC3A8E}"/>
                  </a:ext>
                </a:extLst>
              </p:cNvPr>
              <p:cNvSpPr txBox="1"/>
              <p:nvPr/>
            </p:nvSpPr>
            <p:spPr>
              <a:xfrm>
                <a:off x="6096000" y="2148106"/>
                <a:ext cx="844307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cs-CZ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cs-CZ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=5</m:t>
                          </m:r>
                        </m:sub>
                      </m:sSub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cs-CZ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9" name="TextovéPole 8">
                <a:extLst>
                  <a:ext uri="{FF2B5EF4-FFF2-40B4-BE49-F238E27FC236}">
                    <a16:creationId xmlns:a16="http://schemas.microsoft.com/office/drawing/2014/main" id="{B4D90324-BC5F-4C3B-A212-D10187EC3A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148106"/>
                <a:ext cx="844307" cy="381515"/>
              </a:xfrm>
              <a:prstGeom prst="rect">
                <a:avLst/>
              </a:prstGeom>
              <a:blipFill>
                <a:blip r:embed="rId3"/>
                <a:stretch>
                  <a:fillRect r="-10791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0" name="Tabulka 9">
            <a:extLst>
              <a:ext uri="{FF2B5EF4-FFF2-40B4-BE49-F238E27FC236}">
                <a16:creationId xmlns:a16="http://schemas.microsoft.com/office/drawing/2014/main" id="{3B58D193-C772-4500-9CF1-2C19AB5139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990451"/>
              </p:ext>
            </p:extLst>
          </p:nvPr>
        </p:nvGraphicFramePr>
        <p:xfrm>
          <a:off x="6202336" y="2529622"/>
          <a:ext cx="1097094" cy="16946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698">
                  <a:extLst>
                    <a:ext uri="{9D8B030D-6E8A-4147-A177-3AD203B41FA5}">
                      <a16:colId xmlns:a16="http://schemas.microsoft.com/office/drawing/2014/main" val="1454844420"/>
                    </a:ext>
                  </a:extLst>
                </a:gridCol>
                <a:gridCol w="365698">
                  <a:extLst>
                    <a:ext uri="{9D8B030D-6E8A-4147-A177-3AD203B41FA5}">
                      <a16:colId xmlns:a16="http://schemas.microsoft.com/office/drawing/2014/main" val="630070235"/>
                    </a:ext>
                  </a:extLst>
                </a:gridCol>
                <a:gridCol w="365698">
                  <a:extLst>
                    <a:ext uri="{9D8B030D-6E8A-4147-A177-3AD203B41FA5}">
                      <a16:colId xmlns:a16="http://schemas.microsoft.com/office/drawing/2014/main" val="484441260"/>
                    </a:ext>
                  </a:extLst>
                </a:gridCol>
              </a:tblGrid>
              <a:tr h="564886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650459"/>
                  </a:ext>
                </a:extLst>
              </a:tr>
              <a:tr h="564886">
                <a:tc>
                  <a:txBody>
                    <a:bodyPr/>
                    <a:lstStyle/>
                    <a:p>
                      <a:r>
                        <a:rPr lang="cs-C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9353537"/>
                  </a:ext>
                </a:extLst>
              </a:tr>
              <a:tr h="564886">
                <a:tc>
                  <a:txBody>
                    <a:bodyPr/>
                    <a:lstStyle/>
                    <a:p>
                      <a:r>
                        <a:rPr lang="cs-CZ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9309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7491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Relační algebra</a:t>
            </a:r>
          </a:p>
        </p:txBody>
      </p:sp>
      <p:sp>
        <p:nvSpPr>
          <p:cNvPr id="5" name="Zástupný symbol pro obsah 2">
            <a:extLst>
              <a:ext uri="{FF2B5EF4-FFF2-40B4-BE49-F238E27FC236}">
                <a16:creationId xmlns:a16="http://schemas.microsoft.com/office/drawing/2014/main" id="{AD5F57A5-2A23-4098-A318-B8C5069A468B}"/>
              </a:ext>
            </a:extLst>
          </p:cNvPr>
          <p:cNvSpPr txBox="1">
            <a:spLocks/>
          </p:cNvSpPr>
          <p:nvPr/>
        </p:nvSpPr>
        <p:spPr>
          <a:xfrm>
            <a:off x="1086643" y="1597415"/>
            <a:ext cx="10104271" cy="46335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cs-CZ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Spojení </a:t>
            </a:r>
            <a:r>
              <a:rPr lang="el-GR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 </a:t>
            </a:r>
            <a:r>
              <a:rPr lang="cs-CZ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nejběžnější případ relačních operací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propojuje množiny záznamů na základě porovnání polí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Spojování tabulek může být: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– křížové (CROSS JOIN) - je kartézský součin vstupních množin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– vnitřní (INNER JOIN) - Typicky je podmínka definovaná jako rovnost primárního klíče a cizího klíče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– přirozené (NATURAL JOIN) - moc se nepoužívá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– vnější (OUTER JOIN) - generuje výstupní množinu omezenou o spojovací podmínky 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– úplné vnější (FULL OUTER JOIN) - </a:t>
            </a:r>
            <a:r>
              <a:rPr lang="cs-C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doplňuje NULL hodnoty do obou vstupních množin</a:t>
            </a:r>
            <a:endParaRPr lang="cs-CZ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– částečné vnější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– „zleva“ (LEFT JOIN)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– „zprava“ (RIGHT JOIN)</a:t>
            </a:r>
          </a:p>
          <a:p>
            <a:pPr algn="l"/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LEFT a RIGHT definují která vstupní množina není doplňována o NULL hodnoty</a:t>
            </a:r>
            <a:endParaRPr lang="cs-CZ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77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Selekce</a:t>
            </a:r>
          </a:p>
        </p:txBody>
      </p:sp>
      <p:graphicFrame>
        <p:nvGraphicFramePr>
          <p:cNvPr id="13" name="Zástupný symbol pro obsah 3">
            <a:extLst>
              <a:ext uri="{FF2B5EF4-FFF2-40B4-BE49-F238E27FC236}">
                <a16:creationId xmlns:a16="http://schemas.microsoft.com/office/drawing/2014/main" id="{8ACAC9B9-64A0-4D65-B2D0-2E7F572B4F63}"/>
              </a:ext>
            </a:extLst>
          </p:cNvPr>
          <p:cNvGraphicFramePr>
            <a:graphicFrameLocks/>
          </p:cNvGraphicFramePr>
          <p:nvPr/>
        </p:nvGraphicFramePr>
        <p:xfrm>
          <a:off x="3254391" y="2148106"/>
          <a:ext cx="193000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429216265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4156737798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3267983678"/>
                    </a:ext>
                  </a:extLst>
                </a:gridCol>
              </a:tblGrid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5186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02841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241741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592972"/>
                  </a:ext>
                </a:extLst>
              </a:tr>
            </a:tbl>
          </a:graphicData>
        </a:graphic>
      </p:graphicFrame>
      <p:graphicFrame>
        <p:nvGraphicFramePr>
          <p:cNvPr id="14" name="Tabulka 13">
            <a:extLst>
              <a:ext uri="{FF2B5EF4-FFF2-40B4-BE49-F238E27FC236}">
                <a16:creationId xmlns:a16="http://schemas.microsoft.com/office/drawing/2014/main" id="{AF2C2843-DA53-4DDC-8E31-915580EBC60B}"/>
              </a:ext>
            </a:extLst>
          </p:cNvPr>
          <p:cNvGraphicFramePr>
            <a:graphicFrameLocks noGrp="1"/>
          </p:cNvGraphicFramePr>
          <p:nvPr/>
        </p:nvGraphicFramePr>
        <p:xfrm>
          <a:off x="3254387" y="3978860"/>
          <a:ext cx="128667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246146398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2884854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766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7870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196822"/>
                  </a:ext>
                </a:extLst>
              </a:tr>
            </a:tbl>
          </a:graphicData>
        </a:graphic>
      </p:graphicFrame>
      <p:sp>
        <p:nvSpPr>
          <p:cNvPr id="15" name="TextovéPole 14">
            <a:extLst>
              <a:ext uri="{FF2B5EF4-FFF2-40B4-BE49-F238E27FC236}">
                <a16:creationId xmlns:a16="http://schemas.microsoft.com/office/drawing/2014/main" id="{0EE5ED3C-4DAB-406B-B7DA-0C97EA33D5A3}"/>
              </a:ext>
            </a:extLst>
          </p:cNvPr>
          <p:cNvSpPr txBox="1"/>
          <p:nvPr/>
        </p:nvSpPr>
        <p:spPr>
          <a:xfrm>
            <a:off x="3254387" y="1813225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R</a:t>
            </a:r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3B46517E-C92E-4007-8060-14966655252D}"/>
              </a:ext>
            </a:extLst>
          </p:cNvPr>
          <p:cNvSpPr txBox="1"/>
          <p:nvPr/>
        </p:nvSpPr>
        <p:spPr>
          <a:xfrm>
            <a:off x="3254387" y="3662791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Obdélník 10">
                <a:extLst>
                  <a:ext uri="{FF2B5EF4-FFF2-40B4-BE49-F238E27FC236}">
                    <a16:creationId xmlns:a16="http://schemas.microsoft.com/office/drawing/2014/main" id="{8DB2A16A-D268-496B-BC1F-95342A8301E1}"/>
                  </a:ext>
                </a:extLst>
              </p:cNvPr>
              <p:cNvSpPr/>
              <p:nvPr/>
            </p:nvSpPr>
            <p:spPr>
              <a:xfrm>
                <a:off x="6096000" y="1813225"/>
                <a:ext cx="138146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s-CZ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cs-CZ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cs-CZ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</m:d>
                      <m:r>
                        <a:rPr lang="cs-CZ" i="1">
                          <a:latin typeface="Cambria Math" panose="02040503050406030204" pitchFamily="18" charset="0"/>
                        </a:rPr>
                        <m:t>𝑆</m:t>
                      </m:r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11" name="Obdélník 10">
                <a:extLst>
                  <a:ext uri="{FF2B5EF4-FFF2-40B4-BE49-F238E27FC236}">
                    <a16:creationId xmlns:a16="http://schemas.microsoft.com/office/drawing/2014/main" id="{8DB2A16A-D268-496B-BC1F-95342A8301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1813225"/>
                <a:ext cx="1381468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Tabulka 11">
            <a:extLst>
              <a:ext uri="{FF2B5EF4-FFF2-40B4-BE49-F238E27FC236}">
                <a16:creationId xmlns:a16="http://schemas.microsoft.com/office/drawing/2014/main" id="{C8880BBF-9FC2-45A5-93D9-5DF516E08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2545201"/>
              </p:ext>
            </p:extLst>
          </p:nvPr>
        </p:nvGraphicFramePr>
        <p:xfrm>
          <a:off x="6149386" y="2182557"/>
          <a:ext cx="1917385" cy="2383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477">
                  <a:extLst>
                    <a:ext uri="{9D8B030D-6E8A-4147-A177-3AD203B41FA5}">
                      <a16:colId xmlns:a16="http://schemas.microsoft.com/office/drawing/2014/main" val="613704500"/>
                    </a:ext>
                  </a:extLst>
                </a:gridCol>
                <a:gridCol w="383477">
                  <a:extLst>
                    <a:ext uri="{9D8B030D-6E8A-4147-A177-3AD203B41FA5}">
                      <a16:colId xmlns:a16="http://schemas.microsoft.com/office/drawing/2014/main" val="4128874440"/>
                    </a:ext>
                  </a:extLst>
                </a:gridCol>
                <a:gridCol w="383477">
                  <a:extLst>
                    <a:ext uri="{9D8B030D-6E8A-4147-A177-3AD203B41FA5}">
                      <a16:colId xmlns:a16="http://schemas.microsoft.com/office/drawing/2014/main" val="1008804781"/>
                    </a:ext>
                  </a:extLst>
                </a:gridCol>
                <a:gridCol w="383477">
                  <a:extLst>
                    <a:ext uri="{9D8B030D-6E8A-4147-A177-3AD203B41FA5}">
                      <a16:colId xmlns:a16="http://schemas.microsoft.com/office/drawing/2014/main" val="602008174"/>
                    </a:ext>
                  </a:extLst>
                </a:gridCol>
                <a:gridCol w="383477">
                  <a:extLst>
                    <a:ext uri="{9D8B030D-6E8A-4147-A177-3AD203B41FA5}">
                      <a16:colId xmlns:a16="http://schemas.microsoft.com/office/drawing/2014/main" val="1594899608"/>
                    </a:ext>
                  </a:extLst>
                </a:gridCol>
              </a:tblGrid>
              <a:tr h="476637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542935"/>
                  </a:ext>
                </a:extLst>
              </a:tr>
              <a:tr h="476637">
                <a:tc>
                  <a:txBody>
                    <a:bodyPr/>
                    <a:lstStyle/>
                    <a:p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359790"/>
                  </a:ext>
                </a:extLst>
              </a:tr>
              <a:tr h="476637">
                <a:tc>
                  <a:txBody>
                    <a:bodyPr/>
                    <a:lstStyle/>
                    <a:p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48300"/>
                  </a:ext>
                </a:extLst>
              </a:tr>
              <a:tr h="476637">
                <a:tc>
                  <a:txBody>
                    <a:bodyPr/>
                    <a:lstStyle/>
                    <a:p>
                      <a:r>
                        <a:rPr lang="cs-C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79936"/>
                  </a:ext>
                </a:extLst>
              </a:tr>
              <a:tr h="476637">
                <a:tc>
                  <a:txBody>
                    <a:bodyPr/>
                    <a:lstStyle/>
                    <a:p>
                      <a:r>
                        <a:rPr lang="cs-CZ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6587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3868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Relační algebra</a:t>
            </a:r>
          </a:p>
        </p:txBody>
      </p:sp>
      <p:sp>
        <p:nvSpPr>
          <p:cNvPr id="5" name="Zástupný symbol pro obsah 2">
            <a:extLst>
              <a:ext uri="{FF2B5EF4-FFF2-40B4-BE49-F238E27FC236}">
                <a16:creationId xmlns:a16="http://schemas.microsoft.com/office/drawing/2014/main" id="{AD5F57A5-2A23-4098-A318-B8C5069A468B}"/>
              </a:ext>
            </a:extLst>
          </p:cNvPr>
          <p:cNvSpPr txBox="1">
            <a:spLocks/>
          </p:cNvSpPr>
          <p:nvPr/>
        </p:nvSpPr>
        <p:spPr>
          <a:xfrm>
            <a:off x="1086643" y="1597415"/>
            <a:ext cx="10104271" cy="4633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Soupis atributů do jedné relace &gt; rozložení do více relací</a:t>
            </a:r>
          </a:p>
          <a:p>
            <a:pPr marL="342900" indent="-342900" algn="l">
              <a:buFont typeface="+mj-lt"/>
              <a:buAutoNum type="arabicPeriod"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Hodnoty relace atomické (</a:t>
            </a:r>
            <a:r>
              <a:rPr lang="pl-PL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jedna hodnota, a nikdy seznam hodnot)</a:t>
            </a:r>
            <a:endParaRPr lang="cs-CZ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Každý neklíčový atribut plně funkčně závislý na primárním klíči</a:t>
            </a:r>
          </a:p>
          <a:p>
            <a:pPr marL="342900" indent="-342900" algn="l">
              <a:buFont typeface="+mj-lt"/>
              <a:buAutoNum type="arabicPeriod"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Neklíčové atributy vzájemně nezávislé</a:t>
            </a:r>
          </a:p>
          <a:p>
            <a:pPr algn="l"/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ID_Ctenare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Prijmeni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adresa, email = funkční závislost</a:t>
            </a:r>
          </a:p>
          <a:p>
            <a:pPr algn="l"/>
            <a:endParaRPr lang="cs-CZ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00D34779-3347-4DDE-A26F-DB1921062DF6}"/>
              </a:ext>
            </a:extLst>
          </p:cNvPr>
          <p:cNvSpPr/>
          <p:nvPr/>
        </p:nvSpPr>
        <p:spPr>
          <a:xfrm>
            <a:off x="1086643" y="3521279"/>
            <a:ext cx="1577131" cy="687898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ISBN</a:t>
            </a:r>
            <a:b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ID_ctenare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C8DE0ACA-07D7-44CD-B0D1-4EB2E54A8747}"/>
              </a:ext>
            </a:extLst>
          </p:cNvPr>
          <p:cNvCxnSpPr>
            <a:stCxn id="4" idx="3"/>
          </p:cNvCxnSpPr>
          <p:nvPr/>
        </p:nvCxnSpPr>
        <p:spPr>
          <a:xfrm>
            <a:off x="2663774" y="3865228"/>
            <a:ext cx="1023456" cy="8388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TextovéPole 6">
            <a:extLst>
              <a:ext uri="{FF2B5EF4-FFF2-40B4-BE49-F238E27FC236}">
                <a16:creationId xmlns:a16="http://schemas.microsoft.com/office/drawing/2014/main" id="{923076DB-C237-47FD-B2F1-BD3270271EFE}"/>
              </a:ext>
            </a:extLst>
          </p:cNvPr>
          <p:cNvSpPr txBox="1"/>
          <p:nvPr/>
        </p:nvSpPr>
        <p:spPr>
          <a:xfrm>
            <a:off x="3625710" y="3680562"/>
            <a:ext cx="4121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Datum_rezervace</a:t>
            </a:r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plná funkční závislost</a:t>
            </a:r>
          </a:p>
        </p:txBody>
      </p:sp>
    </p:spTree>
    <p:extLst>
      <p:ext uri="{BB962C8B-B14F-4D97-AF65-F5344CB8AC3E}">
        <p14:creationId xmlns:p14="http://schemas.microsoft.com/office/powerpoint/2010/main" val="1800205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64536"/>
            <a:ext cx="9144000" cy="2728927"/>
          </a:xfrm>
        </p:spPr>
        <p:txBody>
          <a:bodyPr>
            <a:normAutofit/>
          </a:bodyPr>
          <a:lstStyle/>
          <a:p>
            <a:r>
              <a:rPr lang="cs-CZ" sz="18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Konec</a:t>
            </a:r>
            <a:endParaRPr lang="cs-C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985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E-R model</a:t>
            </a:r>
            <a:endParaRPr lang="cs-CZ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Zástupný symbol pro obsah 1">
            <a:extLst>
              <a:ext uri="{FF2B5EF4-FFF2-40B4-BE49-F238E27FC236}">
                <a16:creationId xmlns:a16="http://schemas.microsoft.com/office/drawing/2014/main" id="{62E7E6FC-D6AE-41DB-A3F9-30ACADCAE00B}"/>
              </a:ext>
            </a:extLst>
          </p:cNvPr>
          <p:cNvSpPr txBox="1">
            <a:spLocks/>
          </p:cNvSpPr>
          <p:nvPr/>
        </p:nvSpPr>
        <p:spPr>
          <a:xfrm>
            <a:off x="1209772" y="1414969"/>
            <a:ext cx="10182477" cy="4708994"/>
          </a:xfrm>
          <a:prstGeom prst="rect">
            <a:avLst/>
          </a:prstGeom>
        </p:spPr>
        <p:txBody>
          <a:bodyPr/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Slou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ží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 grafickému návrhu databáze</a:t>
            </a:r>
          </a:p>
          <a:p>
            <a:pPr>
              <a:buClrTx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relationship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</a:p>
          <a:p>
            <a:pPr>
              <a:buClrTx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Entita - subjekt, o němž budeme v databázi uchovávat informace (filmy, obrázek…)</a:t>
            </a:r>
          </a:p>
          <a:p>
            <a:pPr>
              <a:buClrTx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Relace - propojení tabulek</a:t>
            </a:r>
          </a:p>
          <a:p>
            <a:pPr>
              <a:buClrTx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Tabulky - relační databázový systém = databáze tvořená množinou relací, databáze je tvořena množinou tabulek</a:t>
            </a:r>
          </a:p>
          <a:p>
            <a:pPr>
              <a:buClrTx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Sloupce, atributy - v tabulkách popisuje určitou část dat, kterou má každý záznam, sloupec představuje část tabulky, atribut se vztahuje k reálné entitě</a:t>
            </a:r>
          </a:p>
          <a:p>
            <a:pPr>
              <a:buClrTx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Domény - popisují typ dat, obor hodnot</a:t>
            </a:r>
          </a:p>
          <a:p>
            <a:pPr>
              <a:buClrTx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Řádky, záznamy, n-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tice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každý řádek v tabulce představuje záznam o jedné entitě</a:t>
            </a:r>
          </a:p>
        </p:txBody>
      </p:sp>
    </p:spTree>
    <p:extLst>
      <p:ext uri="{BB962C8B-B14F-4D97-AF65-F5344CB8AC3E}">
        <p14:creationId xmlns:p14="http://schemas.microsoft.com/office/powerpoint/2010/main" val="5777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E-R model</a:t>
            </a:r>
            <a:endParaRPr lang="cs-CZ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Obdélník 13">
            <a:extLst>
              <a:ext uri="{FF2B5EF4-FFF2-40B4-BE49-F238E27FC236}">
                <a16:creationId xmlns:a16="http://schemas.microsoft.com/office/drawing/2014/main" id="{26BB2055-A1D1-4515-AD6F-A5641D5DB18E}"/>
              </a:ext>
            </a:extLst>
          </p:cNvPr>
          <p:cNvSpPr/>
          <p:nvPr/>
        </p:nvSpPr>
        <p:spPr>
          <a:xfrm>
            <a:off x="3302725" y="3252831"/>
            <a:ext cx="1325461" cy="43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Tabulky</a:t>
            </a:r>
          </a:p>
        </p:txBody>
      </p:sp>
      <p:sp>
        <p:nvSpPr>
          <p:cNvPr id="15" name="Vývojový diagram: rozhodnutí 14">
            <a:extLst>
              <a:ext uri="{FF2B5EF4-FFF2-40B4-BE49-F238E27FC236}">
                <a16:creationId xmlns:a16="http://schemas.microsoft.com/office/drawing/2014/main" id="{F4F615EF-8E18-454D-875A-8ADA415626AB}"/>
              </a:ext>
            </a:extLst>
          </p:cNvPr>
          <p:cNvSpPr/>
          <p:nvPr/>
        </p:nvSpPr>
        <p:spPr>
          <a:xfrm>
            <a:off x="5115605" y="3210885"/>
            <a:ext cx="1803633" cy="520117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Vztahy</a:t>
            </a:r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6C56B15E-54E6-4BC4-8B86-0E8C04C37998}"/>
              </a:ext>
            </a:extLst>
          </p:cNvPr>
          <p:cNvSpPr/>
          <p:nvPr/>
        </p:nvSpPr>
        <p:spPr>
          <a:xfrm>
            <a:off x="7161661" y="3168941"/>
            <a:ext cx="1451295" cy="5201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Atributy</a:t>
            </a:r>
          </a:p>
        </p:txBody>
      </p:sp>
      <p:cxnSp>
        <p:nvCxnSpPr>
          <p:cNvPr id="7" name="Přímá spojnice 6">
            <a:extLst>
              <a:ext uri="{FF2B5EF4-FFF2-40B4-BE49-F238E27FC236}">
                <a16:creationId xmlns:a16="http://schemas.microsoft.com/office/drawing/2014/main" id="{27552D5E-F523-4165-B15F-582F7D2F8BAA}"/>
              </a:ext>
            </a:extLst>
          </p:cNvPr>
          <p:cNvCxnSpPr/>
          <p:nvPr/>
        </p:nvCxnSpPr>
        <p:spPr>
          <a:xfrm>
            <a:off x="5347468" y="4520681"/>
            <a:ext cx="132546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ovéPole 7">
            <a:extLst>
              <a:ext uri="{FF2B5EF4-FFF2-40B4-BE49-F238E27FC236}">
                <a16:creationId xmlns:a16="http://schemas.microsoft.com/office/drawing/2014/main" id="{3DE406BF-9863-48DE-AAFF-7FFB658BCF55}"/>
              </a:ext>
            </a:extLst>
          </p:cNvPr>
          <p:cNvSpPr txBox="1"/>
          <p:nvPr/>
        </p:nvSpPr>
        <p:spPr>
          <a:xfrm>
            <a:off x="5271967" y="4229165"/>
            <a:ext cx="268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56596321-B8F1-4B68-BABB-6B96100CAF3A}"/>
              </a:ext>
            </a:extLst>
          </p:cNvPr>
          <p:cNvSpPr txBox="1"/>
          <p:nvPr/>
        </p:nvSpPr>
        <p:spPr>
          <a:xfrm>
            <a:off x="6404481" y="4229165"/>
            <a:ext cx="268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2CD92191-BB51-411E-BBA2-6A16722671E4}"/>
              </a:ext>
            </a:extLst>
          </p:cNvPr>
          <p:cNvSpPr txBox="1"/>
          <p:nvPr/>
        </p:nvSpPr>
        <p:spPr>
          <a:xfrm>
            <a:off x="4865529" y="4598497"/>
            <a:ext cx="2289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Relace s kardinalitami</a:t>
            </a:r>
          </a:p>
        </p:txBody>
      </p:sp>
    </p:spTree>
    <p:extLst>
      <p:ext uri="{BB962C8B-B14F-4D97-AF65-F5344CB8AC3E}">
        <p14:creationId xmlns:p14="http://schemas.microsoft.com/office/powerpoint/2010/main" val="3991543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E-R model</a:t>
            </a:r>
            <a:endParaRPr lang="cs-CZ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B0B4F3B-DF2F-4E12-AFC0-4FFACA666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581" y="2209733"/>
            <a:ext cx="8912838" cy="243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493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Relační algebra a relační kalkul</a:t>
            </a:r>
          </a:p>
        </p:txBody>
      </p:sp>
      <p:sp>
        <p:nvSpPr>
          <p:cNvPr id="5" name="Zástupný symbol pro obsah 2">
            <a:extLst>
              <a:ext uri="{FF2B5EF4-FFF2-40B4-BE49-F238E27FC236}">
                <a16:creationId xmlns:a16="http://schemas.microsoft.com/office/drawing/2014/main" id="{AD5F57A5-2A23-4098-A318-B8C5069A468B}"/>
              </a:ext>
            </a:extLst>
          </p:cNvPr>
          <p:cNvSpPr txBox="1">
            <a:spLocks/>
          </p:cNvSpPr>
          <p:nvPr/>
        </p:nvSpPr>
        <p:spPr>
          <a:xfrm>
            <a:off x="1086643" y="1597415"/>
            <a:ext cx="10018713" cy="4633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Prostředky RMD (Relační model dat) slouží k manipulaci dat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Kalkul i algebra slouží jako teoretický základ dotazovacích jazyků mnoha </a:t>
            </a:r>
            <a:r>
              <a:rPr lang="cs-CZ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databázových systémů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Relační algebra: </a:t>
            </a:r>
            <a:b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je dána operátory, které se aplikují na relace a výsledkem jsou opět další relace</a:t>
            </a:r>
            <a:b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Relační algebrou rozumíme dvojici RA = (R, O), kde nosičem R je množina relací a O je množina operací, která zahrnuje:</a:t>
            </a:r>
            <a:b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cs-C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klasické množinové operace (sjednocení, průnik, rozdíl, součin), </a:t>
            </a:r>
            <a:br>
              <a:rPr lang="cs-C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– speciální relační operace ( projekce, selekce (restrikce), spojení a dělení). </a:t>
            </a: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Relační kalkul:</a:t>
            </a:r>
            <a:b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l-PL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dotazovací jazyk na bázi logiky </a:t>
            </a:r>
            <a:b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l-PL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neprocedurální dotazovací jazyk (co chceme dostat)</a:t>
            </a:r>
            <a:endParaRPr lang="cs-CZ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251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Množinové operace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ástupný symbol pro obsah 2">
                <a:extLst>
                  <a:ext uri="{FF2B5EF4-FFF2-40B4-BE49-F238E27FC236}">
                    <a16:creationId xmlns:a16="http://schemas.microsoft.com/office/drawing/2014/main" id="{AD5F57A5-2A23-4098-A318-B8C5069A46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86643" y="1597415"/>
                <a:ext cx="10018713" cy="463351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cs-CZ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Sjednocení - </a:t>
                </a:r>
                <a14:m>
                  <m:oMath xmlns:m="http://schemas.openxmlformats.org/officeDocument/2006/math">
                    <m:r>
                      <a:rPr lang="cs-CZ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</m:oMath>
                </a14:m>
                <a:endParaRPr lang="cs-CZ" sz="2000" b="1" dirty="0"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spojení množin záznamů za sebou</a:t>
                </a:r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výsledek odpovídá situaci, kdy bychom záznamy z množiny B přidali na konec množiny A</a:t>
                </a:r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příklad: je nutné získat adresy a telefony všech zákazníků a zároveň všech výrobců</a:t>
                </a:r>
              </a:p>
              <a:p>
                <a:pPr lvl="1"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SELECT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Zakaznik_Prijmeni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&amp; " " &amp;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Zakaznik_Jmeno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Jmeno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Zakaznik_Tel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Telefon,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Zakaznik_Adresa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Adresa </a:t>
                </a:r>
              </a:p>
              <a:p>
                <a:pPr lvl="1"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FROM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Tab_Zakaznici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lvl="1"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UNION SELECT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Vyrobce_Nazev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Jmeno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Vyrobce_Tel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Telefon,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Adresa_Ulice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&amp; " " &amp;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Adresa_Mesto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&amp; " " &amp;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Adresa_PSC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Adresa</a:t>
                </a:r>
              </a:p>
              <a:p>
                <a:pPr lvl="1"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FROM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Tab_Vyrobci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; </a:t>
                </a:r>
                <a:endParaRPr lang="cs-CZ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endParaRPr lang="cs-CZ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Zástupný symbol pro obsah 2">
                <a:extLst>
                  <a:ext uri="{FF2B5EF4-FFF2-40B4-BE49-F238E27FC236}">
                    <a16:creationId xmlns:a16="http://schemas.microsoft.com/office/drawing/2014/main" id="{AD5F57A5-2A23-4098-A318-B8C5069A46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6643" y="1597415"/>
                <a:ext cx="10018713" cy="4633519"/>
              </a:xfrm>
              <a:prstGeom prst="rect">
                <a:avLst/>
              </a:prstGeom>
              <a:blipFill>
                <a:blip r:embed="rId3"/>
                <a:stretch>
                  <a:fillRect l="-608" t="-1316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65212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Sjednocení</a:t>
            </a:r>
          </a:p>
        </p:txBody>
      </p:sp>
      <p:graphicFrame>
        <p:nvGraphicFramePr>
          <p:cNvPr id="9" name="Zástupný symbol pro obsah 3">
            <a:extLst>
              <a:ext uri="{FF2B5EF4-FFF2-40B4-BE49-F238E27FC236}">
                <a16:creationId xmlns:a16="http://schemas.microsoft.com/office/drawing/2014/main" id="{116822CB-C24D-4EA8-AD24-510706492790}"/>
              </a:ext>
            </a:extLst>
          </p:cNvPr>
          <p:cNvGraphicFramePr>
            <a:graphicFrameLocks/>
          </p:cNvGraphicFramePr>
          <p:nvPr/>
        </p:nvGraphicFramePr>
        <p:xfrm>
          <a:off x="2784607" y="2030660"/>
          <a:ext cx="193000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429216265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4156737798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3267983678"/>
                    </a:ext>
                  </a:extLst>
                </a:gridCol>
              </a:tblGrid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5186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02841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241741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592972"/>
                  </a:ext>
                </a:extLst>
              </a:tr>
            </a:tbl>
          </a:graphicData>
        </a:graphic>
      </p:graphicFrame>
      <p:graphicFrame>
        <p:nvGraphicFramePr>
          <p:cNvPr id="10" name="Tabulka 9">
            <a:extLst>
              <a:ext uri="{FF2B5EF4-FFF2-40B4-BE49-F238E27FC236}">
                <a16:creationId xmlns:a16="http://schemas.microsoft.com/office/drawing/2014/main" id="{BBF614E9-C7D7-4A48-94C6-8FC940E9D400}"/>
              </a:ext>
            </a:extLst>
          </p:cNvPr>
          <p:cNvGraphicFramePr>
            <a:graphicFrameLocks noGrp="1"/>
          </p:cNvGraphicFramePr>
          <p:nvPr/>
        </p:nvGraphicFramePr>
        <p:xfrm>
          <a:off x="2784603" y="3861414"/>
          <a:ext cx="193000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246146398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2884854862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27358485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766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7870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196822"/>
                  </a:ext>
                </a:extLst>
              </a:tr>
            </a:tbl>
          </a:graphicData>
        </a:graphic>
      </p:graphicFrame>
      <p:sp>
        <p:nvSpPr>
          <p:cNvPr id="11" name="TextovéPole 10">
            <a:extLst>
              <a:ext uri="{FF2B5EF4-FFF2-40B4-BE49-F238E27FC236}">
                <a16:creationId xmlns:a16="http://schemas.microsoft.com/office/drawing/2014/main" id="{E52CF1EE-76C3-483A-955E-6BC39D7C309C}"/>
              </a:ext>
            </a:extLst>
          </p:cNvPr>
          <p:cNvSpPr txBox="1"/>
          <p:nvPr/>
        </p:nvSpPr>
        <p:spPr>
          <a:xfrm>
            <a:off x="2784603" y="1695779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R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F1A81751-CB0A-4B31-80E5-4DCCEF40EBD1}"/>
              </a:ext>
            </a:extLst>
          </p:cNvPr>
          <p:cNvSpPr txBox="1"/>
          <p:nvPr/>
        </p:nvSpPr>
        <p:spPr>
          <a:xfrm>
            <a:off x="2784603" y="3545345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ovéPole 12">
                <a:extLst>
                  <a:ext uri="{FF2B5EF4-FFF2-40B4-BE49-F238E27FC236}">
                    <a16:creationId xmlns:a16="http://schemas.microsoft.com/office/drawing/2014/main" id="{31033D39-388E-4E40-8977-1F89DCB1045D}"/>
                  </a:ext>
                </a:extLst>
              </p:cNvPr>
              <p:cNvSpPr txBox="1"/>
              <p:nvPr/>
            </p:nvSpPr>
            <p:spPr>
              <a:xfrm>
                <a:off x="5553511" y="1585826"/>
                <a:ext cx="12247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cs-CZ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∪</m:t>
                      </m:r>
                      <m:r>
                        <a:rPr lang="cs-CZ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13" name="TextovéPole 12">
                <a:extLst>
                  <a:ext uri="{FF2B5EF4-FFF2-40B4-BE49-F238E27FC236}">
                    <a16:creationId xmlns:a16="http://schemas.microsoft.com/office/drawing/2014/main" id="{31033D39-388E-4E40-8977-1F89DCB104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3511" y="1585826"/>
                <a:ext cx="1224793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Tabulka 13">
            <a:extLst>
              <a:ext uri="{FF2B5EF4-FFF2-40B4-BE49-F238E27FC236}">
                <a16:creationId xmlns:a16="http://schemas.microsoft.com/office/drawing/2014/main" id="{7025C45F-6C65-496C-9F6E-5849626732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3569952"/>
              </p:ext>
            </p:extLst>
          </p:nvPr>
        </p:nvGraphicFramePr>
        <p:xfrm>
          <a:off x="5799190" y="2032079"/>
          <a:ext cx="2220684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0228">
                  <a:extLst>
                    <a:ext uri="{9D8B030D-6E8A-4147-A177-3AD203B41FA5}">
                      <a16:colId xmlns:a16="http://schemas.microsoft.com/office/drawing/2014/main" val="26008220"/>
                    </a:ext>
                  </a:extLst>
                </a:gridCol>
                <a:gridCol w="740228">
                  <a:extLst>
                    <a:ext uri="{9D8B030D-6E8A-4147-A177-3AD203B41FA5}">
                      <a16:colId xmlns:a16="http://schemas.microsoft.com/office/drawing/2014/main" val="2983927159"/>
                    </a:ext>
                  </a:extLst>
                </a:gridCol>
                <a:gridCol w="740228">
                  <a:extLst>
                    <a:ext uri="{9D8B030D-6E8A-4147-A177-3AD203B41FA5}">
                      <a16:colId xmlns:a16="http://schemas.microsoft.com/office/drawing/2014/main" val="2004858797"/>
                    </a:ext>
                  </a:extLst>
                </a:gridCol>
              </a:tblGrid>
              <a:tr h="289569">
                <a:tc>
                  <a:txBody>
                    <a:bodyPr/>
                    <a:lstStyle/>
                    <a:p>
                      <a:r>
                        <a:rPr lang="cs-CZ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s-CZ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s-CZ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797460"/>
                  </a:ext>
                </a:extLst>
              </a:tr>
              <a:tr h="289569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113598"/>
                  </a:ext>
                </a:extLst>
              </a:tr>
              <a:tr h="288974"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609637"/>
                  </a:ext>
                </a:extLst>
              </a:tr>
              <a:tr h="289569"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02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3340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Množinové operace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ástupný symbol pro obsah 2">
                <a:extLst>
                  <a:ext uri="{FF2B5EF4-FFF2-40B4-BE49-F238E27FC236}">
                    <a16:creationId xmlns:a16="http://schemas.microsoft.com/office/drawing/2014/main" id="{AD5F57A5-2A23-4098-A318-B8C5069A46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86643" y="1597415"/>
                <a:ext cx="10018713" cy="463351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20000"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cs-CZ" sz="19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Průnik - </a:t>
                </a:r>
                <a14:m>
                  <m:oMath xmlns:m="http://schemas.openxmlformats.org/officeDocument/2006/math">
                    <m:r>
                      <a:rPr lang="cs-CZ" sz="19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∩</m:t>
                    </m:r>
                  </m:oMath>
                </a14:m>
                <a:endParaRPr lang="cs-CZ" sz="19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• vrací záznamy, které mají společné hodnoty pro obě původní množiny záznamů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• využívá se při hledání duplicitních záznamů (při spojení dvou systémů se v různých tabulkách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mohou nacházet shodní zákazníci)</a:t>
                </a:r>
              </a:p>
              <a:p>
                <a:pPr algn="l"/>
                <a:r>
                  <a:rPr lang="cs-CZ" sz="19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Rozdíl - </a:t>
                </a:r>
                <a14:m>
                  <m:oMath xmlns:m="http://schemas.openxmlformats.org/officeDocument/2006/math">
                    <m:r>
                      <a:rPr lang="cs-CZ" sz="19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∖</m:t>
                    </m:r>
                  </m:oMath>
                </a14:m>
                <a:endParaRPr lang="cs-CZ" sz="19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• vrací záznamy, které nejsou průnikem pro obě původní množiny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• využívá se při hledání „sirotků“, vytváří záznamy, které náleží pouze do jedné množiny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záznamů</a:t>
                </a:r>
              </a:p>
              <a:p>
                <a:pPr algn="l"/>
                <a:r>
                  <a:rPr lang="cs-CZ" sz="19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Kartézský součin </a:t>
                </a:r>
                <a14:m>
                  <m:oMath xmlns:m="http://schemas.openxmlformats.org/officeDocument/2006/math">
                    <m:r>
                      <a:rPr lang="cs-CZ" sz="19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endParaRPr lang="cs-CZ" sz="19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• kombinuje každý záznam z první množiny se všemi záznamy z druhé množiny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• vytváří se velmi snadno, někdy může vzniknout opomenutím klausule JOIN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• následující příkaz vrátí všechny kombinace Výrobců a Zákazníků</a:t>
                </a: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SELECT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Zakaznik_Prijmeni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Vyrobce_Nazev</a:t>
                </a:r>
                <a:endParaRPr lang="cs-CZ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l"/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FROM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Tab_Zakaznici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cs-CZ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Tab_Vyrobci</a:t>
                </a:r>
                <a:r>
                  <a:rPr lang="cs-CZ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;</a:t>
                </a:r>
                <a:endParaRPr lang="cs-CZ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Zástupný symbol pro obsah 2">
                <a:extLst>
                  <a:ext uri="{FF2B5EF4-FFF2-40B4-BE49-F238E27FC236}">
                    <a16:creationId xmlns:a16="http://schemas.microsoft.com/office/drawing/2014/main" id="{AD5F57A5-2A23-4098-A318-B8C5069A46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6643" y="1597415"/>
                <a:ext cx="10018713" cy="4633519"/>
              </a:xfrm>
              <a:prstGeom prst="rect">
                <a:avLst/>
              </a:prstGeom>
              <a:blipFill>
                <a:blip r:embed="rId3"/>
                <a:stretch>
                  <a:fillRect l="-487" t="-2237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8437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836CC8-AF4F-4428-BBA4-A18B2274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9620"/>
            <a:ext cx="9144000" cy="819559"/>
          </a:xfrm>
        </p:spPr>
        <p:txBody>
          <a:bodyPr>
            <a:normAutofit fontScale="90000"/>
          </a:bodyPr>
          <a:lstStyle/>
          <a:p>
            <a:r>
              <a:rPr lang="cs-CZ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Průnik a rozdíl</a:t>
            </a:r>
          </a:p>
        </p:txBody>
      </p:sp>
      <p:graphicFrame>
        <p:nvGraphicFramePr>
          <p:cNvPr id="9" name="Zástupný symbol pro obsah 3">
            <a:extLst>
              <a:ext uri="{FF2B5EF4-FFF2-40B4-BE49-F238E27FC236}">
                <a16:creationId xmlns:a16="http://schemas.microsoft.com/office/drawing/2014/main" id="{116822CB-C24D-4EA8-AD24-5107064927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2749905"/>
              </p:ext>
            </p:extLst>
          </p:nvPr>
        </p:nvGraphicFramePr>
        <p:xfrm>
          <a:off x="2784607" y="2030660"/>
          <a:ext cx="193000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429216265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4156737798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3267983678"/>
                    </a:ext>
                  </a:extLst>
                </a:gridCol>
              </a:tblGrid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5186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028418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241741"/>
                  </a:ext>
                </a:extLst>
              </a:tr>
              <a:tr h="364790"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592972"/>
                  </a:ext>
                </a:extLst>
              </a:tr>
            </a:tbl>
          </a:graphicData>
        </a:graphic>
      </p:graphicFrame>
      <p:graphicFrame>
        <p:nvGraphicFramePr>
          <p:cNvPr id="10" name="Tabulka 9">
            <a:extLst>
              <a:ext uri="{FF2B5EF4-FFF2-40B4-BE49-F238E27FC236}">
                <a16:creationId xmlns:a16="http://schemas.microsoft.com/office/drawing/2014/main" id="{BBF614E9-C7D7-4A48-94C6-8FC940E9D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459932"/>
              </p:ext>
            </p:extLst>
          </p:nvPr>
        </p:nvGraphicFramePr>
        <p:xfrm>
          <a:off x="2784603" y="3861414"/>
          <a:ext cx="193000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35">
                  <a:extLst>
                    <a:ext uri="{9D8B030D-6E8A-4147-A177-3AD203B41FA5}">
                      <a16:colId xmlns:a16="http://schemas.microsoft.com/office/drawing/2014/main" val="2461463985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2884854862"/>
                    </a:ext>
                  </a:extLst>
                </a:gridCol>
                <a:gridCol w="643335">
                  <a:extLst>
                    <a:ext uri="{9D8B030D-6E8A-4147-A177-3AD203B41FA5}">
                      <a16:colId xmlns:a16="http://schemas.microsoft.com/office/drawing/2014/main" val="27358485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766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7870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196822"/>
                  </a:ext>
                </a:extLst>
              </a:tr>
            </a:tbl>
          </a:graphicData>
        </a:graphic>
      </p:graphicFrame>
      <p:sp>
        <p:nvSpPr>
          <p:cNvPr id="11" name="TextovéPole 10">
            <a:extLst>
              <a:ext uri="{FF2B5EF4-FFF2-40B4-BE49-F238E27FC236}">
                <a16:creationId xmlns:a16="http://schemas.microsoft.com/office/drawing/2014/main" id="{E52CF1EE-76C3-483A-955E-6BC39D7C309C}"/>
              </a:ext>
            </a:extLst>
          </p:cNvPr>
          <p:cNvSpPr txBox="1"/>
          <p:nvPr/>
        </p:nvSpPr>
        <p:spPr>
          <a:xfrm>
            <a:off x="2784603" y="1695779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R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F1A81751-CB0A-4B31-80E5-4DCCEF40EBD1}"/>
              </a:ext>
            </a:extLst>
          </p:cNvPr>
          <p:cNvSpPr txBox="1"/>
          <p:nvPr/>
        </p:nvSpPr>
        <p:spPr>
          <a:xfrm>
            <a:off x="2784603" y="3545345"/>
            <a:ext cx="45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ovéPole 14">
                <a:extLst>
                  <a:ext uri="{FF2B5EF4-FFF2-40B4-BE49-F238E27FC236}">
                    <a16:creationId xmlns:a16="http://schemas.microsoft.com/office/drawing/2014/main" id="{A5D0D4D1-CA91-429F-9884-6A2590F8568B}"/>
                  </a:ext>
                </a:extLst>
              </p:cNvPr>
              <p:cNvSpPr txBox="1"/>
              <p:nvPr/>
            </p:nvSpPr>
            <p:spPr>
              <a:xfrm>
                <a:off x="5847125" y="1664311"/>
                <a:ext cx="755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cs-CZ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∩</m:t>
                      </m:r>
                      <m:r>
                        <a:rPr lang="cs-CZ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15" name="TextovéPole 14">
                <a:extLst>
                  <a:ext uri="{FF2B5EF4-FFF2-40B4-BE49-F238E27FC236}">
                    <a16:creationId xmlns:a16="http://schemas.microsoft.com/office/drawing/2014/main" id="{A5D0D4D1-CA91-429F-9884-6A2590F856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7125" y="1664311"/>
                <a:ext cx="755009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6" name="Tabulka 15">
            <a:extLst>
              <a:ext uri="{FF2B5EF4-FFF2-40B4-BE49-F238E27FC236}">
                <a16:creationId xmlns:a16="http://schemas.microsoft.com/office/drawing/2014/main" id="{39E3353B-1181-4666-8428-AF4003CCDF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5782387"/>
              </p:ext>
            </p:extLst>
          </p:nvPr>
        </p:nvGraphicFramePr>
        <p:xfrm>
          <a:off x="5857913" y="2030660"/>
          <a:ext cx="2220684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0228">
                  <a:extLst>
                    <a:ext uri="{9D8B030D-6E8A-4147-A177-3AD203B41FA5}">
                      <a16:colId xmlns:a16="http://schemas.microsoft.com/office/drawing/2014/main" val="26008220"/>
                    </a:ext>
                  </a:extLst>
                </a:gridCol>
                <a:gridCol w="740228">
                  <a:extLst>
                    <a:ext uri="{9D8B030D-6E8A-4147-A177-3AD203B41FA5}">
                      <a16:colId xmlns:a16="http://schemas.microsoft.com/office/drawing/2014/main" val="2983927159"/>
                    </a:ext>
                  </a:extLst>
                </a:gridCol>
                <a:gridCol w="740228">
                  <a:extLst>
                    <a:ext uri="{9D8B030D-6E8A-4147-A177-3AD203B41FA5}">
                      <a16:colId xmlns:a16="http://schemas.microsoft.com/office/drawing/2014/main" val="2004858797"/>
                    </a:ext>
                  </a:extLst>
                </a:gridCol>
              </a:tblGrid>
              <a:tr h="289569">
                <a:tc>
                  <a:txBody>
                    <a:bodyPr/>
                    <a:lstStyle/>
                    <a:p>
                      <a:r>
                        <a:rPr lang="cs-CZ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s-CZ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s-CZ" b="0" dirty="0">
                          <a:solidFill>
                            <a:schemeClr val="tx1"/>
                          </a:solidFill>
                        </a:rPr>
                        <a:t>F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79746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ovéPole 22">
                <a:extLst>
                  <a:ext uri="{FF2B5EF4-FFF2-40B4-BE49-F238E27FC236}">
                    <a16:creationId xmlns:a16="http://schemas.microsoft.com/office/drawing/2014/main" id="{102E419B-F983-4561-97F8-99CFCD518D11}"/>
                  </a:ext>
                </a:extLst>
              </p:cNvPr>
              <p:cNvSpPr txBox="1"/>
              <p:nvPr/>
            </p:nvSpPr>
            <p:spPr>
              <a:xfrm>
                <a:off x="5857913" y="2478492"/>
                <a:ext cx="7550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cs-CZ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∖</m:t>
                      </m:r>
                      <m:r>
                        <a:rPr lang="cs-CZ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</m:oMath>
                  </m:oMathPara>
                </a14:m>
                <a:endParaRPr lang="cs-CZ" dirty="0"/>
              </a:p>
            </p:txBody>
          </p:sp>
        </mc:Choice>
        <mc:Fallback xmlns="">
          <p:sp>
            <p:nvSpPr>
              <p:cNvPr id="23" name="TextovéPole 22">
                <a:extLst>
                  <a:ext uri="{FF2B5EF4-FFF2-40B4-BE49-F238E27FC236}">
                    <a16:creationId xmlns:a16="http://schemas.microsoft.com/office/drawing/2014/main" id="{102E419B-F983-4561-97F8-99CFCD518D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7913" y="2478492"/>
                <a:ext cx="755009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4" name="Tabulka 23">
            <a:extLst>
              <a:ext uri="{FF2B5EF4-FFF2-40B4-BE49-F238E27FC236}">
                <a16:creationId xmlns:a16="http://schemas.microsoft.com/office/drawing/2014/main" id="{7E44AF7A-094D-47CA-B12E-527F7C6FD5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752889"/>
              </p:ext>
            </p:extLst>
          </p:nvPr>
        </p:nvGraphicFramePr>
        <p:xfrm>
          <a:off x="5847125" y="2929896"/>
          <a:ext cx="222068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0228">
                  <a:extLst>
                    <a:ext uri="{9D8B030D-6E8A-4147-A177-3AD203B41FA5}">
                      <a16:colId xmlns:a16="http://schemas.microsoft.com/office/drawing/2014/main" val="26008220"/>
                    </a:ext>
                  </a:extLst>
                </a:gridCol>
                <a:gridCol w="740228">
                  <a:extLst>
                    <a:ext uri="{9D8B030D-6E8A-4147-A177-3AD203B41FA5}">
                      <a16:colId xmlns:a16="http://schemas.microsoft.com/office/drawing/2014/main" val="2983927159"/>
                    </a:ext>
                  </a:extLst>
                </a:gridCol>
                <a:gridCol w="740228">
                  <a:extLst>
                    <a:ext uri="{9D8B030D-6E8A-4147-A177-3AD203B41FA5}">
                      <a16:colId xmlns:a16="http://schemas.microsoft.com/office/drawing/2014/main" val="2004858797"/>
                    </a:ext>
                  </a:extLst>
                </a:gridCol>
              </a:tblGrid>
              <a:tr h="289569">
                <a:tc>
                  <a:txBody>
                    <a:bodyPr/>
                    <a:lstStyle/>
                    <a:p>
                      <a:r>
                        <a:rPr lang="cs-CZ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s-CZ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s-CZ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797460"/>
                  </a:ext>
                </a:extLst>
              </a:tr>
              <a:tr h="289569">
                <a:tc>
                  <a:txBody>
                    <a:bodyPr/>
                    <a:lstStyle/>
                    <a:p>
                      <a:r>
                        <a:rPr lang="cs-CZ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1135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321271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1115</Words>
  <Application>Microsoft Office PowerPoint</Application>
  <PresentationFormat>Širokoúhlá obrazovka</PresentationFormat>
  <Paragraphs>336</Paragraphs>
  <Slides>18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Times New Roman</vt:lpstr>
      <vt:lpstr>Motiv Office</vt:lpstr>
      <vt:lpstr>Teorie databází Ⅱ</vt:lpstr>
      <vt:lpstr>E-R model</vt:lpstr>
      <vt:lpstr>E-R model</vt:lpstr>
      <vt:lpstr>E-R model</vt:lpstr>
      <vt:lpstr>Relační algebra a relační kalkul</vt:lpstr>
      <vt:lpstr>Množinové operace</vt:lpstr>
      <vt:lpstr>Sjednocení</vt:lpstr>
      <vt:lpstr>Množinové operace</vt:lpstr>
      <vt:lpstr>Průnik a rozdíl</vt:lpstr>
      <vt:lpstr>Kartézský součin</vt:lpstr>
      <vt:lpstr>Relační algebra</vt:lpstr>
      <vt:lpstr>Projekce</vt:lpstr>
      <vt:lpstr>Relační algebra</vt:lpstr>
      <vt:lpstr>Selekce</vt:lpstr>
      <vt:lpstr>Relační algebra</vt:lpstr>
      <vt:lpstr>Selekce</vt:lpstr>
      <vt:lpstr>Relační algebra</vt:lpstr>
      <vt:lpstr>Konec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Teorie databází Ⅱ</dc:title>
  <dc:creator>Bartušek Martin</dc:creator>
  <cp:lastModifiedBy>Bartušek Martin</cp:lastModifiedBy>
  <cp:revision>3</cp:revision>
  <dcterms:created xsi:type="dcterms:W3CDTF">2022-02-08T18:25:06Z</dcterms:created>
  <dcterms:modified xsi:type="dcterms:W3CDTF">2022-02-08T20:39:23Z</dcterms:modified>
</cp:coreProperties>
</file>

<file path=docProps/thumbnail.jpeg>
</file>